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bril Fatface" charset="1" panose="02000503000000020003"/>
      <p:regular r:id="rId10"/>
    </p:embeddedFont>
    <p:embeddedFont>
      <p:font typeface="Abril Fatface Italics" charset="1" panose="02000503000000020003"/>
      <p:regular r:id="rId11"/>
    </p:embeddedFont>
    <p:embeddedFont>
      <p:font typeface="Aileron" charset="1" panose="00000500000000000000"/>
      <p:regular r:id="rId12"/>
    </p:embeddedFont>
    <p:embeddedFont>
      <p:font typeface="Aileron Bold" charset="1" panose="00000800000000000000"/>
      <p:regular r:id="rId13"/>
    </p:embeddedFont>
    <p:embeddedFont>
      <p:font typeface="Aileron Italics" charset="1" panose="00000500000000000000"/>
      <p:regular r:id="rId14"/>
    </p:embeddedFont>
    <p:embeddedFont>
      <p:font typeface="Aileron Bold Italics" charset="1" panose="00000800000000000000"/>
      <p:regular r:id="rId15"/>
    </p:embeddedFont>
    <p:embeddedFont>
      <p:font typeface="Aileron Thin" charset="1" panose="00000300000000000000"/>
      <p:regular r:id="rId16"/>
    </p:embeddedFont>
    <p:embeddedFont>
      <p:font typeface="Aileron Thin Italics" charset="1" panose="00000300000000000000"/>
      <p:regular r:id="rId17"/>
    </p:embeddedFont>
    <p:embeddedFont>
      <p:font typeface="Aileron Light" charset="1" panose="00000400000000000000"/>
      <p:regular r:id="rId18"/>
    </p:embeddedFont>
    <p:embeddedFont>
      <p:font typeface="Aileron Light Italics" charset="1" panose="00000400000000000000"/>
      <p:regular r:id="rId19"/>
    </p:embeddedFont>
    <p:embeddedFont>
      <p:font typeface="Aileron Ultra-Bold" charset="1" panose="00000A00000000000000"/>
      <p:regular r:id="rId20"/>
    </p:embeddedFont>
    <p:embeddedFont>
      <p:font typeface="Aileron Ultra-Bold Italics" charset="1" panose="00000A00000000000000"/>
      <p:regular r:id="rId21"/>
    </p:embeddedFont>
    <p:embeddedFont>
      <p:font typeface="Aileron Heavy" charset="1" panose="00000A00000000000000"/>
      <p:regular r:id="rId22"/>
    </p:embeddedFont>
    <p:embeddedFont>
      <p:font typeface="Aileron Heavy Italics" charset="1" panose="00000A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32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D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30376" y="2928312"/>
            <a:ext cx="12286048" cy="4821538"/>
            <a:chOff x="0" y="0"/>
            <a:chExt cx="16381397" cy="642871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76225"/>
              <a:ext cx="16381397" cy="505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5119"/>
                </a:lnSpc>
              </a:pPr>
              <a:r>
                <a:rPr lang="en-US" sz="12000">
                  <a:solidFill>
                    <a:srgbClr val="3776FF"/>
                  </a:solidFill>
                  <a:latin typeface="Aileron Ultra-Bold"/>
                </a:rPr>
                <a:t>WIND_POWER</a:t>
              </a:r>
            </a:p>
            <a:p>
              <a:pPr algn="r">
                <a:lnSpc>
                  <a:spcPts val="15119"/>
                </a:lnSpc>
              </a:pPr>
              <a:r>
                <a:rPr lang="en-US" sz="12000">
                  <a:solidFill>
                    <a:srgbClr val="3776FF"/>
                  </a:solidFill>
                  <a:latin typeface="Aileron Ultra-Bold"/>
                </a:rPr>
                <a:t>_MONITORING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548221"/>
              <a:ext cx="16381397" cy="8805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55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EFEFEF"/>
                  </a:solidFill>
                  <a:latin typeface="Aileron"/>
                </a:rPr>
                <a:t>BY FELIPHE ARAÚJO DOS SANTOS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8429743">
            <a:off x="-4029799" y="6729313"/>
            <a:ext cx="13107423" cy="4915283"/>
          </a:xfrm>
          <a:custGeom>
            <a:avLst/>
            <a:gdLst/>
            <a:ahLst/>
            <a:cxnLst/>
            <a:rect r="r" b="b" t="t" l="l"/>
            <a:pathLst>
              <a:path h="4915283" w="13107423">
                <a:moveTo>
                  <a:pt x="0" y="0"/>
                </a:moveTo>
                <a:lnTo>
                  <a:pt x="13107423" y="0"/>
                </a:lnTo>
                <a:lnTo>
                  <a:pt x="13107423" y="4915284"/>
                </a:lnTo>
                <a:lnTo>
                  <a:pt x="0" y="49152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36" t="0" r="-36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5400000">
            <a:off x="-5405" y="42051"/>
            <a:ext cx="6755942" cy="6745132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143784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3734343" y="2385936"/>
            <a:ext cx="2192066" cy="4114800"/>
          </a:xfrm>
          <a:custGeom>
            <a:avLst/>
            <a:gdLst/>
            <a:ahLst/>
            <a:cxnLst/>
            <a:rect r="r" b="b" t="t" l="l"/>
            <a:pathLst>
              <a:path h="4114800" w="2192066">
                <a:moveTo>
                  <a:pt x="0" y="0"/>
                </a:moveTo>
                <a:lnTo>
                  <a:pt x="2192066" y="0"/>
                </a:lnTo>
                <a:lnTo>
                  <a:pt x="219206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D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700000">
            <a:off x="9205814" y="-1595415"/>
            <a:ext cx="13107423" cy="4915283"/>
          </a:xfrm>
          <a:custGeom>
            <a:avLst/>
            <a:gdLst/>
            <a:ahLst/>
            <a:cxnLst/>
            <a:rect r="r" b="b" t="t" l="l"/>
            <a:pathLst>
              <a:path h="4915283" w="13107423">
                <a:moveTo>
                  <a:pt x="0" y="0"/>
                </a:moveTo>
                <a:lnTo>
                  <a:pt x="13107423" y="0"/>
                </a:lnTo>
                <a:lnTo>
                  <a:pt x="13107423" y="4915283"/>
                </a:lnTo>
                <a:lnTo>
                  <a:pt x="0" y="49152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36" t="0" r="-36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11537463" y="3536463"/>
            <a:ext cx="6755942" cy="6745132"/>
            <a:chOff x="0" y="0"/>
            <a:chExt cx="6350000" cy="63398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143784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1252276"/>
            <a:ext cx="6934200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3776FF"/>
                </a:solidFill>
                <a:latin typeface="Aileron Ultra-Bold"/>
              </a:rPr>
              <a:t>TÓPICOS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81317" y="3742367"/>
            <a:ext cx="8228966" cy="67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0823" indent="-420412" lvl="1">
              <a:lnSpc>
                <a:spcPts val="5452"/>
              </a:lnSpc>
              <a:buFont typeface="Arial"/>
              <a:buChar char="•"/>
            </a:pPr>
            <a:r>
              <a:rPr lang="en-US" sz="3894">
                <a:solidFill>
                  <a:srgbClr val="EFEFEF"/>
                </a:solidFill>
                <a:latin typeface="Aileron"/>
              </a:rPr>
              <a:t>SOBRE A ENERGIA EÓLICA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1317" y="5151989"/>
            <a:ext cx="8228966" cy="67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0823" indent="-420412" lvl="1">
              <a:lnSpc>
                <a:spcPts val="5452"/>
              </a:lnSpc>
              <a:buFont typeface="Arial"/>
              <a:buChar char="•"/>
            </a:pPr>
            <a:r>
              <a:rPr lang="en-US" sz="3894">
                <a:solidFill>
                  <a:srgbClr val="EFEFEF"/>
                </a:solidFill>
                <a:latin typeface="Aileron"/>
              </a:rPr>
              <a:t>INTODUZINDO O DATASET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81317" y="6561611"/>
            <a:ext cx="8228966" cy="67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0823" indent="-420412" lvl="1">
              <a:lnSpc>
                <a:spcPts val="5452"/>
              </a:lnSpc>
              <a:buFont typeface="Arial"/>
              <a:buChar char="•"/>
            </a:pPr>
            <a:r>
              <a:rPr lang="en-US" sz="3894">
                <a:solidFill>
                  <a:srgbClr val="EFEFEF"/>
                </a:solidFill>
                <a:latin typeface="Aileron"/>
              </a:rPr>
              <a:t>CONSULTAS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952500"/>
            <a:ext cx="18288000" cy="12192000"/>
          </a:xfrm>
          <a:custGeom>
            <a:avLst/>
            <a:gdLst/>
            <a:ahLst/>
            <a:cxnLst/>
            <a:rect r="r" b="b" t="t" l="l"/>
            <a:pathLst>
              <a:path h="12192000" w="18288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3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E0D30">
                <a:alpha val="5372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87595" y="2111980"/>
            <a:ext cx="16912810" cy="4066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65"/>
              </a:lnSpc>
            </a:pPr>
            <a:r>
              <a:rPr lang="en-US" sz="6203">
                <a:solidFill>
                  <a:srgbClr val="EFEFEF"/>
                </a:solidFill>
                <a:latin typeface="Aileron Ultra-Bold"/>
              </a:rPr>
              <a:t>É um tipo de energia gerada por meio da força dos ventos que movimentam turbinas, transformando a energia mecânica em energia elétrica.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70173" y="635251"/>
            <a:ext cx="12547654" cy="104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50"/>
              </a:lnSpc>
            </a:pPr>
            <a:r>
              <a:rPr lang="en-US" sz="6423">
                <a:solidFill>
                  <a:srgbClr val="EFEFEF"/>
                </a:solidFill>
                <a:latin typeface="Aileron Ultra-Bold"/>
              </a:rPr>
              <a:t>ENERGIA EÓLICA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D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1287" y="1028700"/>
            <a:ext cx="8162713" cy="8549671"/>
          </a:xfrm>
          <a:custGeom>
            <a:avLst/>
            <a:gdLst/>
            <a:ahLst/>
            <a:cxnLst/>
            <a:rect r="r" b="b" t="t" l="l"/>
            <a:pathLst>
              <a:path h="8549671" w="8162713">
                <a:moveTo>
                  <a:pt x="0" y="0"/>
                </a:moveTo>
                <a:lnTo>
                  <a:pt x="8162713" y="0"/>
                </a:lnTo>
                <a:lnTo>
                  <a:pt x="8162713" y="8549671"/>
                </a:lnTo>
                <a:lnTo>
                  <a:pt x="0" y="85496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89" r="0" b="-989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D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34361" y="541981"/>
            <a:ext cx="15392290" cy="8954634"/>
          </a:xfrm>
          <a:custGeom>
            <a:avLst/>
            <a:gdLst/>
            <a:ahLst/>
            <a:cxnLst/>
            <a:rect r="r" b="b" t="t" l="l"/>
            <a:pathLst>
              <a:path h="8954634" w="15392290">
                <a:moveTo>
                  <a:pt x="0" y="0"/>
                </a:moveTo>
                <a:lnTo>
                  <a:pt x="15392290" y="0"/>
                </a:lnTo>
                <a:lnTo>
                  <a:pt x="15392290" y="8954634"/>
                </a:lnTo>
                <a:lnTo>
                  <a:pt x="0" y="89546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D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887913" y="7717353"/>
            <a:ext cx="9020175" cy="1540947"/>
          </a:xfrm>
          <a:custGeom>
            <a:avLst/>
            <a:gdLst/>
            <a:ahLst/>
            <a:cxnLst/>
            <a:rect r="r" b="b" t="t" l="l"/>
            <a:pathLst>
              <a:path h="1540947" w="9020175">
                <a:moveTo>
                  <a:pt x="0" y="0"/>
                </a:moveTo>
                <a:lnTo>
                  <a:pt x="9020174" y="0"/>
                </a:lnTo>
                <a:lnTo>
                  <a:pt x="9020174" y="1540947"/>
                </a:lnTo>
                <a:lnTo>
                  <a:pt x="0" y="15409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166764"/>
            <a:ext cx="18288000" cy="156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2"/>
              </a:lnSpc>
              <a:spcBef>
                <a:spcPct val="0"/>
              </a:spcBef>
            </a:pPr>
            <a:r>
              <a:rPr lang="en-US" sz="4502">
                <a:solidFill>
                  <a:srgbClr val="FFFFFF"/>
                </a:solidFill>
                <a:latin typeface="Aileron"/>
              </a:rPr>
              <a:t>A</a:t>
            </a:r>
            <a:r>
              <a:rPr lang="en-US" sz="4502">
                <a:solidFill>
                  <a:srgbClr val="FFFFFF"/>
                </a:solidFill>
                <a:latin typeface="Aileron"/>
              </a:rPr>
              <a:t> energia cinética do vento é transformada em energia mecânica e posteriormente em energia elétrica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5525914"/>
            <a:ext cx="18288000" cy="156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2"/>
              </a:lnSpc>
              <a:spcBef>
                <a:spcPct val="0"/>
              </a:spcBef>
            </a:pPr>
            <a:r>
              <a:rPr lang="en-US" sz="4502">
                <a:solidFill>
                  <a:srgbClr val="FFFFFF"/>
                </a:solidFill>
                <a:latin typeface="Aileron"/>
              </a:rPr>
              <a:t>Logo quanto mais energia cinética, maior o potencial de energia elétrica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D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92333" y="2451795"/>
            <a:ext cx="14475465" cy="7205276"/>
          </a:xfrm>
          <a:custGeom>
            <a:avLst/>
            <a:gdLst/>
            <a:ahLst/>
            <a:cxnLst/>
            <a:rect r="r" b="b" t="t" l="l"/>
            <a:pathLst>
              <a:path h="7205276" w="14475465">
                <a:moveTo>
                  <a:pt x="0" y="0"/>
                </a:moveTo>
                <a:lnTo>
                  <a:pt x="14475465" y="0"/>
                </a:lnTo>
                <a:lnTo>
                  <a:pt x="14475465" y="7205276"/>
                </a:lnTo>
                <a:lnTo>
                  <a:pt x="0" y="72052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-69822"/>
            <a:ext cx="11851257" cy="1968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40"/>
              </a:lnSpc>
            </a:pPr>
            <a:r>
              <a:rPr lang="en-US" sz="11600">
                <a:solidFill>
                  <a:srgbClr val="FFFFFF"/>
                </a:solidFill>
                <a:latin typeface="Abril Fatface"/>
              </a:rPr>
              <a:t>Sobre o dataset...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E0D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975074" y="1793177"/>
            <a:ext cx="12337852" cy="67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2"/>
              </a:lnSpc>
              <a:spcBef>
                <a:spcPct val="0"/>
              </a:spcBef>
            </a:pPr>
            <a:r>
              <a:rPr lang="en-US" sz="3894">
                <a:solidFill>
                  <a:srgbClr val="FFFFFF"/>
                </a:solidFill>
                <a:latin typeface="Aileron"/>
              </a:rPr>
              <a:t>1) R</a:t>
            </a:r>
            <a:r>
              <a:rPr lang="en-US" sz="3894">
                <a:solidFill>
                  <a:srgbClr val="FFFFFF"/>
                </a:solidFill>
                <a:latin typeface="Aileron"/>
              </a:rPr>
              <a:t>elação entre velocidade do vento e potencia gerada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603352" y="3152077"/>
            <a:ext cx="11081296" cy="67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2"/>
              </a:lnSpc>
              <a:spcBef>
                <a:spcPct val="0"/>
              </a:spcBef>
            </a:pPr>
            <a:r>
              <a:rPr lang="en-US" sz="3894">
                <a:solidFill>
                  <a:srgbClr val="FFFFFF"/>
                </a:solidFill>
                <a:latin typeface="Aileron"/>
              </a:rPr>
              <a:t>2) analise da velocidade do vento ao longo do  dia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61731" y="4510481"/>
            <a:ext cx="7964537" cy="67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2"/>
              </a:lnSpc>
              <a:spcBef>
                <a:spcPct val="0"/>
              </a:spcBef>
            </a:pPr>
            <a:r>
              <a:rPr lang="en-US" sz="3894">
                <a:solidFill>
                  <a:srgbClr val="FFFFFF"/>
                </a:solidFill>
                <a:latin typeface="Aileron"/>
              </a:rPr>
              <a:t>3) análise do dia com maior geração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161731" y="5868886"/>
            <a:ext cx="8149084" cy="67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2"/>
              </a:lnSpc>
              <a:spcBef>
                <a:spcPct val="0"/>
              </a:spcBef>
            </a:pPr>
            <a:r>
              <a:rPr lang="en-US" sz="3894">
                <a:solidFill>
                  <a:srgbClr val="FFFFFF"/>
                </a:solidFill>
                <a:latin typeface="Aileron"/>
              </a:rPr>
              <a:t>4) análise do dia com menor geração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90417" y="7227291"/>
            <a:ext cx="10907167" cy="67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2"/>
              </a:lnSpc>
              <a:spcBef>
                <a:spcPct val="0"/>
              </a:spcBef>
            </a:pPr>
            <a:r>
              <a:rPr lang="en-US" sz="3894">
                <a:solidFill>
                  <a:srgbClr val="FFFFFF"/>
                </a:solidFill>
                <a:latin typeface="Aileron"/>
              </a:rPr>
              <a:t>5) geração média de potencia ao longo do tempo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60504" y="8585695"/>
            <a:ext cx="6166991" cy="67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2"/>
              </a:lnSpc>
              <a:spcBef>
                <a:spcPct val="0"/>
              </a:spcBef>
            </a:pPr>
            <a:r>
              <a:rPr lang="en-US" sz="3894">
                <a:solidFill>
                  <a:srgbClr val="FFFFFF"/>
                </a:solidFill>
                <a:latin typeface="Aileron"/>
              </a:rPr>
              <a:t>6) geração média no dia 23t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03352" y="649535"/>
            <a:ext cx="10542687" cy="67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2"/>
              </a:lnSpc>
              <a:spcBef>
                <a:spcPct val="0"/>
              </a:spcBef>
            </a:pPr>
            <a:r>
              <a:rPr lang="en-US" sz="3894">
                <a:solidFill>
                  <a:srgbClr val="FFFFFF"/>
                </a:solidFill>
                <a:latin typeface="Aileron"/>
              </a:rPr>
              <a:t>select * from wind_power.autogen.wind_power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0D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228093" y="4128464"/>
            <a:ext cx="5831813" cy="5129836"/>
          </a:xfrm>
          <a:custGeom>
            <a:avLst/>
            <a:gdLst/>
            <a:ahLst/>
            <a:cxnLst/>
            <a:rect r="r" b="b" t="t" l="l"/>
            <a:pathLst>
              <a:path h="5129836" w="5831813">
                <a:moveTo>
                  <a:pt x="0" y="0"/>
                </a:moveTo>
                <a:lnTo>
                  <a:pt x="5831814" y="0"/>
                </a:lnTo>
                <a:lnTo>
                  <a:pt x="5831814" y="5129836"/>
                </a:lnTo>
                <a:lnTo>
                  <a:pt x="0" y="51298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28675"/>
            <a:ext cx="7134127" cy="1793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874"/>
              </a:lnSpc>
            </a:pPr>
            <a:r>
              <a:rPr lang="en-US" sz="10624">
                <a:solidFill>
                  <a:srgbClr val="FFFFFF"/>
                </a:solidFill>
                <a:latin typeface="Abril Fatface"/>
              </a:rPr>
              <a:t>DÚVIDAS 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DAFvxsf9bMw</dc:identifier>
  <dcterms:modified xsi:type="dcterms:W3CDTF">2011-08-01T06:04:30Z</dcterms:modified>
  <cp:revision>1</cp:revision>
  <dc:title>Apresentação Simples Básica Blocos Diagonais Azul Branco</dc:title>
</cp:coreProperties>
</file>

<file path=docProps/thumbnail.jpeg>
</file>